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6cc5ff53e_0_2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66cc5ff53e_0_2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6cc5ff53e_0_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66cc5ff53e_0_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6cc5ff53e_0_1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66cc5ff53e_0_1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0e7ba169a_2_2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50e7ba169a_2_201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6927312f3_0_6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66927312f3_0_6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6927312f3_0_7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66927312f3_0_7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6927312f3_0_8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66927312f3_0_8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6927312f3_0_9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66927312f3_0_9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6927312f3_0_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66927312f3_0_1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6927312f3_0_10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66927312f3_0_10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0e7ba169a_2_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50e7ba169a_2_48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6927312f3_0_3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66927312f3_0_3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6927312f3_0_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66927312f3_0_2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6927312f3_0_2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66927312f3_0_2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0e7ba169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0e7ba169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6927312f3_0_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66927312f3_0_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6e8acd6d0_0_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66e8acd6d0_0_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6e8acd6d0_0_1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66e8acd6d0_0_1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6a04ab12d_0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66a04ab12d_0_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6927312f3_0_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66927312f3_0_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6cc5ff53e_0_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66cc5ff53e_0_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6cc5ff53e_0_1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66cc5ff53e_0_1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6C9EE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84725" y="1124228"/>
            <a:ext cx="8188325" cy="3433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6C9EE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245724" y="114340"/>
            <a:ext cx="865255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6C9EE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6C9EE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74" y="5045700"/>
            <a:ext cx="9144000" cy="98425"/>
          </a:xfrm>
          <a:custGeom>
            <a:rect b="b" l="l" r="r" t="t"/>
            <a:pathLst>
              <a:path extrusionOk="0" h="98425" w="9144000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4DB6A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6C9EE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4725" y="1124228"/>
            <a:ext cx="8188325" cy="3433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311713" y="3099125"/>
            <a:ext cx="8520600" cy="8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</a:t>
            </a:r>
            <a:endParaRPr/>
          </a:p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311700" y="4007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T3</a:t>
            </a:r>
            <a:br>
              <a:rPr lang="en"/>
            </a:br>
            <a:r>
              <a:rPr lang="en"/>
              <a:t>Lucas Toscano, Thomaz Rebello e Guilherme Barbosa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76" y="317975"/>
            <a:ext cx="4942826" cy="2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ReAct: Exemplo ALFWorld</a:t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8936"/>
            <a:ext cx="8839204" cy="322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73025" y="54725"/>
            <a:ext cx="69084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ReAct: Vantagens e Desvantagens</a:t>
            </a:r>
            <a:endParaRPr/>
          </a:p>
        </p:txBody>
      </p:sp>
      <p:sp>
        <p:nvSpPr>
          <p:cNvPr id="155" name="Google Shape;155;p29"/>
          <p:cNvSpPr txBox="1"/>
          <p:nvPr/>
        </p:nvSpPr>
        <p:spPr>
          <a:xfrm>
            <a:off x="505993" y="1300234"/>
            <a:ext cx="81057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✅ Vantagens:</a:t>
            </a:r>
            <a:endParaRPr/>
          </a:p>
          <a:p>
            <a:pPr indent="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Redução de alucinações</a:t>
            </a:r>
            <a:endParaRPr/>
          </a:p>
          <a:p>
            <a:pPr indent="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Raciocínio interpretável e rastreável</a:t>
            </a:r>
            <a:endParaRPr/>
          </a:p>
          <a:p>
            <a:pPr indent="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Melhor desempenho em tarefas complexas</a:t>
            </a:r>
            <a:endParaRPr/>
          </a:p>
          <a:p>
            <a:pPr indent="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⚠️ Desvantagens:</a:t>
            </a:r>
            <a:endParaRPr/>
          </a:p>
          <a:p>
            <a:pPr indent="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Custo computacional elevado</a:t>
            </a:r>
            <a:endParaRPr/>
          </a:p>
          <a:p>
            <a:pPr indent="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Prompting mais complexo</a:t>
            </a:r>
            <a:endParaRPr/>
          </a:p>
          <a:p>
            <a:pPr indent="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Risco de loops</a:t>
            </a:r>
            <a:endParaRPr/>
          </a:p>
          <a:p>
            <a:pPr indent="0" lvl="0" marL="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ReAct: Aplicações e Potencial</a:t>
            </a:r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505993" y="1300234"/>
            <a:ext cx="81057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Assistentes que usam ferramentas</a:t>
            </a:r>
            <a:endParaRPr/>
          </a:p>
          <a:p>
            <a:pPr indent="0" lvl="0" marL="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Agentes autônomos para navegação, compras, suporte</a:t>
            </a:r>
            <a:endParaRPr/>
          </a:p>
          <a:p>
            <a:pPr indent="0" lvl="0" marL="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Agentes colaborativos (multi-agent)</a:t>
            </a:r>
            <a:endParaRPr/>
          </a:p>
          <a:p>
            <a:pPr indent="0" lvl="0" marL="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Planejamento, decisão e raciocínio estratégico</a:t>
            </a:r>
            <a:endParaRPr/>
          </a:p>
          <a:p>
            <a:pPr indent="0" lvl="0" marL="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Multi-agent network</a:t>
            </a:r>
            <a:endParaRPr/>
          </a:p>
        </p:txBody>
      </p:sp>
      <p:sp>
        <p:nvSpPr>
          <p:cNvPr id="167" name="Google Shape;167;p31"/>
          <p:cNvSpPr txBox="1"/>
          <p:nvPr/>
        </p:nvSpPr>
        <p:spPr>
          <a:xfrm>
            <a:off x="505993" y="1300234"/>
            <a:ext cx="81057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Desafios com um </a:t>
            </a:r>
            <a:r>
              <a:rPr lang="en"/>
              <a:t>único agente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Tarefas complexas exigem múltiplas habilidades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Falta de especialização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Dificuldade em iterar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Pouca flexibilidade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Multi-agent network</a:t>
            </a:r>
            <a:endParaRPr/>
          </a:p>
        </p:txBody>
      </p:sp>
      <p:sp>
        <p:nvSpPr>
          <p:cNvPr id="173" name="Google Shape;173;p32"/>
          <p:cNvSpPr txBox="1"/>
          <p:nvPr/>
        </p:nvSpPr>
        <p:spPr>
          <a:xfrm>
            <a:off x="505993" y="1300234"/>
            <a:ext cx="81057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AutoGen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/>
              <a:t>Framework open-source da Microsoft;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Criação de aplicações com múltiplos agentes baseados em LLMs;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Os agentes conversam entre si (e com humanos) para resolver tarefas complexas</a:t>
            </a:r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43" y="2308200"/>
            <a:ext cx="8386118" cy="26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Multi-agent network</a:t>
            </a:r>
            <a:endParaRPr/>
          </a:p>
        </p:txBody>
      </p:sp>
      <p:sp>
        <p:nvSpPr>
          <p:cNvPr id="180" name="Google Shape;180;p33"/>
          <p:cNvSpPr txBox="1"/>
          <p:nvPr/>
        </p:nvSpPr>
        <p:spPr>
          <a:xfrm>
            <a:off x="505996" y="1300225"/>
            <a:ext cx="3960600" cy="17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Agentes b</a:t>
            </a:r>
            <a:r>
              <a:rPr lang="en"/>
              <a:t>aseados em LLM, humano ou ferramenta</a:t>
            </a:r>
            <a:r>
              <a:rPr lang="en"/>
              <a:t>;</a:t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Usam interface unificada de comunicação;</a:t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Execução Orientada a Conversas</a:t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Fluxo guiado por diálogo entre agentes </a:t>
            </a:r>
            <a:endParaRPr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350" y="897675"/>
            <a:ext cx="4629274" cy="40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Multi-agent network</a:t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788" y="1356375"/>
            <a:ext cx="6720425" cy="31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Multi-agent network</a:t>
            </a:r>
            <a:endParaRPr/>
          </a:p>
        </p:txBody>
      </p:sp>
      <p:sp>
        <p:nvSpPr>
          <p:cNvPr id="193" name="Google Shape;193;p35"/>
          <p:cNvSpPr txBox="1"/>
          <p:nvPr/>
        </p:nvSpPr>
        <p:spPr>
          <a:xfrm>
            <a:off x="506004" y="1300225"/>
            <a:ext cx="7994400" cy="17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AutoGen resolveu 69,5% dos problemas, superando todas as abordagens comparativas, inclusive o ChatGPT com plugin Wolfram.</a:t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Ao recuperar informações ausentes de forma ativa, AutoGen alcançou F1-score de 66,6%, muito acima de abordagens tradicionais como DPR.</a:t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 três agentes colaborando, AutoGen obteve 77% de sucesso, corrigindo falhas com raciocínio de bom senso e controle de execução.</a:t>
            </a:r>
            <a:endParaRPr/>
          </a:p>
          <a:p>
            <a:pPr indent="0" lvl="0" marL="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73025" y="54725"/>
            <a:ext cx="8579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</a:t>
            </a:r>
            <a:r>
              <a:rPr lang="en"/>
              <a:t>Architecture</a:t>
            </a:r>
            <a:r>
              <a:rPr lang="en"/>
              <a:t> for Language Agents</a:t>
            </a:r>
            <a:endParaRPr/>
          </a:p>
        </p:txBody>
      </p:sp>
      <p:sp>
        <p:nvSpPr>
          <p:cNvPr id="199" name="Google Shape;199;p36"/>
          <p:cNvSpPr txBox="1"/>
          <p:nvPr/>
        </p:nvSpPr>
        <p:spPr>
          <a:xfrm>
            <a:off x="505993" y="1300234"/>
            <a:ext cx="8105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Al</a:t>
            </a:r>
            <a:r>
              <a:rPr lang="en"/>
              <a:t>ém de gerar ações, os agentes mais recentes também utilizam LLMs para raciocinar, planejar e gerenciar memória de longo prazo, a fim de melhorar a tomada de decisões.</a:t>
            </a:r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013" y="1921534"/>
            <a:ext cx="4887113" cy="306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73025" y="54725"/>
            <a:ext cx="8579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Architecture for Language Agents</a:t>
            </a:r>
            <a:endParaRPr/>
          </a:p>
        </p:txBody>
      </p:sp>
      <p:sp>
        <p:nvSpPr>
          <p:cNvPr id="206" name="Google Shape;206;p37"/>
          <p:cNvSpPr txBox="1"/>
          <p:nvPr/>
        </p:nvSpPr>
        <p:spPr>
          <a:xfrm>
            <a:off x="505993" y="1300234"/>
            <a:ext cx="81057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Estrutura do CoALA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/>
              <a:t>Armazenamento de informações (dividido em memória de trabalho e memória de longo prazo);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/>
              <a:t>Espaço de ações (dividido em ações internas e externas);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/>
              <a:t>Procedimento de tomada de decisão (estruturado como um loop interativo com planejamento e execução).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73025" y="54736"/>
            <a:ext cx="6358805" cy="966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97" name="Google Shape;97;p20"/>
          <p:cNvSpPr txBox="1"/>
          <p:nvPr/>
        </p:nvSpPr>
        <p:spPr>
          <a:xfrm>
            <a:off x="292632" y="1209800"/>
            <a:ext cx="72381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5280" lvl="0" marL="34798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Agent architectures</a:t>
            </a:r>
            <a:endParaRPr/>
          </a:p>
          <a:p>
            <a:pPr indent="-335280" lvl="0" marL="34798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</a:t>
            </a:r>
            <a:endParaRPr/>
          </a:p>
          <a:p>
            <a:pPr indent="-335280" lvl="0" marL="34798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Multi-agent network</a:t>
            </a:r>
            <a:endParaRPr/>
          </a:p>
          <a:p>
            <a:pPr indent="-335280" lvl="0" marL="34798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Cognitive </a:t>
            </a:r>
            <a:r>
              <a:rPr lang="en"/>
              <a:t>Architecture</a:t>
            </a:r>
            <a:r>
              <a:rPr lang="en"/>
              <a:t> for Language Agents</a:t>
            </a:r>
            <a:endParaRPr/>
          </a:p>
          <a:p>
            <a:pPr indent="-335280" lvl="0" marL="347980" rtl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Comparação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73025" y="54725"/>
            <a:ext cx="8579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Architecture for Language Agents</a:t>
            </a:r>
            <a:endParaRPr/>
          </a:p>
        </p:txBody>
      </p:sp>
      <p:grpSp>
        <p:nvGrpSpPr>
          <p:cNvPr id="212" name="Google Shape;212;p38"/>
          <p:cNvGrpSpPr/>
          <p:nvPr/>
        </p:nvGrpSpPr>
        <p:grpSpPr>
          <a:xfrm>
            <a:off x="1753538" y="1248415"/>
            <a:ext cx="6147962" cy="3362135"/>
            <a:chOff x="1753538" y="1248415"/>
            <a:chExt cx="6147962" cy="3362135"/>
          </a:xfrm>
        </p:grpSpPr>
        <p:grpSp>
          <p:nvGrpSpPr>
            <p:cNvPr id="213" name="Google Shape;213;p38"/>
            <p:cNvGrpSpPr/>
            <p:nvPr/>
          </p:nvGrpSpPr>
          <p:grpSpPr>
            <a:xfrm>
              <a:off x="1753538" y="1248415"/>
              <a:ext cx="5941961" cy="3362135"/>
              <a:chOff x="1602800" y="1300234"/>
              <a:chExt cx="6092444" cy="3310166"/>
            </a:xfrm>
          </p:grpSpPr>
          <p:pic>
            <p:nvPicPr>
              <p:cNvPr id="214" name="Google Shape;214;p3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02800" y="1300234"/>
                <a:ext cx="6092444" cy="33101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5" name="Google Shape;215;p38"/>
              <p:cNvSpPr/>
              <p:nvPr/>
            </p:nvSpPr>
            <p:spPr>
              <a:xfrm>
                <a:off x="5852125" y="1367450"/>
                <a:ext cx="404100" cy="393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6" name="Google Shape;216;p38"/>
            <p:cNvCxnSpPr>
              <a:endCxn id="217" idx="2"/>
            </p:cNvCxnSpPr>
            <p:nvPr/>
          </p:nvCxnSpPr>
          <p:spPr>
            <a:xfrm>
              <a:off x="1969900" y="3066750"/>
              <a:ext cx="4997100" cy="1436100"/>
            </a:xfrm>
            <a:prstGeom prst="bentConnector4">
              <a:avLst>
                <a:gd fmla="val -5631" name="adj1"/>
                <a:gd fmla="val 116581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7" name="Google Shape;217;p38"/>
            <p:cNvSpPr/>
            <p:nvPr/>
          </p:nvSpPr>
          <p:spPr>
            <a:xfrm>
              <a:off x="6032500" y="1291650"/>
              <a:ext cx="1869000" cy="321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73025" y="54725"/>
            <a:ext cx="8579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Architecture for Language Agents</a:t>
            </a:r>
            <a:endParaRPr/>
          </a:p>
        </p:txBody>
      </p:sp>
      <p:sp>
        <p:nvSpPr>
          <p:cNvPr id="223" name="Google Shape;223;p39"/>
          <p:cNvSpPr txBox="1"/>
          <p:nvPr/>
        </p:nvSpPr>
        <p:spPr>
          <a:xfrm>
            <a:off x="505993" y="1300234"/>
            <a:ext cx="8105700" cy="27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Ação interna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/>
              <a:t>Uma ação realizada dentro do próprio agente, como</a:t>
            </a:r>
            <a:r>
              <a:rPr lang="en"/>
              <a:t> atualizar crenças</a:t>
            </a:r>
            <a:r>
              <a:rPr lang="en"/>
              <a:t>, gerar intenções ou planejar (reasoning + retrieval) passos futuros;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Ex: o agente realizou uma ação interna ao recalcular seu plano de rotas depois de perceber que o caminho original estava bloqueado.</a:t>
            </a:r>
            <a:endParaRPr/>
          </a:p>
          <a:p>
            <a:pPr indent="0" lvl="0" marL="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Ação externa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Uma ação realizada pelo agente no ambiente, como mover-se ou interagir com objetos físicos ou simulados;</a:t>
            </a:r>
            <a:endParaRPr/>
          </a:p>
          <a:p>
            <a:pPr indent="-317500" lvl="1" marL="9144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Ex: o agente executou uma ação externa ao mudar de direção e seguir por uma nova rota no ambiente após o bloqueio detectado.</a:t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 rotWithShape="1">
          <a:blip r:embed="rId3">
            <a:alphaModFix/>
          </a:blip>
          <a:srcRect b="1487" l="0" r="477" t="0"/>
          <a:stretch/>
        </p:blipFill>
        <p:spPr>
          <a:xfrm>
            <a:off x="5982675" y="3971775"/>
            <a:ext cx="2795726" cy="9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73025" y="54725"/>
            <a:ext cx="8579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Comparaç</a:t>
            </a:r>
            <a:r>
              <a:rPr lang="en"/>
              <a:t>ão</a:t>
            </a:r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0" l="744" r="0" t="0"/>
          <a:stretch/>
        </p:blipFill>
        <p:spPr>
          <a:xfrm>
            <a:off x="898575" y="1277325"/>
            <a:ext cx="7346852" cy="35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ctrTitle"/>
          </p:nvPr>
        </p:nvSpPr>
        <p:spPr>
          <a:xfrm>
            <a:off x="311700" y="3136575"/>
            <a:ext cx="8520600" cy="8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endParaRPr/>
          </a:p>
        </p:txBody>
      </p:sp>
      <p:sp>
        <p:nvSpPr>
          <p:cNvPr id="236" name="Google Shape;236;p41"/>
          <p:cNvSpPr txBox="1"/>
          <p:nvPr>
            <p:ph idx="1" type="subTitle"/>
          </p:nvPr>
        </p:nvSpPr>
        <p:spPr>
          <a:xfrm>
            <a:off x="311700" y="4007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T3</a:t>
            </a:r>
            <a:br>
              <a:rPr lang="en"/>
            </a:br>
            <a:r>
              <a:rPr lang="en"/>
              <a:t>Lucas Toscano, Thomaz Rebello e Guilherme Barbosa</a:t>
            </a:r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76" y="317975"/>
            <a:ext cx="4942826" cy="278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architectures</a:t>
            </a:r>
            <a:endParaRPr/>
          </a:p>
        </p:txBody>
      </p:sp>
      <p:sp>
        <p:nvSpPr>
          <p:cNvPr id="103" name="Google Shape;103;p21"/>
          <p:cNvSpPr txBox="1"/>
          <p:nvPr/>
        </p:nvSpPr>
        <p:spPr>
          <a:xfrm>
            <a:off x="506000" y="1300188"/>
            <a:ext cx="8105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O que é um agente?</a:t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 IA clássica à Agentic AI</a:t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Blocos fundamentais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-1239" l="-1070" r="1069" t="1240"/>
          <a:stretch/>
        </p:blipFill>
        <p:spPr>
          <a:xfrm>
            <a:off x="4237975" y="1016525"/>
            <a:ext cx="3856499" cy="385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506000" y="1300188"/>
            <a:ext cx="81057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Catálogo de funções</a:t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LLM devolve calls estruturadas</a:t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Resposta volta ao contexto do modelo</a:t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Repete o loop até concluir</a:t>
            </a:r>
            <a:endParaRPr/>
          </a:p>
          <a:p>
            <a:pPr indent="-336550" lvl="0" marL="348615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Tool Choice</a:t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Calling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975" y="202800"/>
            <a:ext cx="5156975" cy="46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/>
        </p:nvSpPr>
        <p:spPr>
          <a:xfrm>
            <a:off x="506000" y="1300188"/>
            <a:ext cx="8105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Input guardrails</a:t>
            </a:r>
            <a:endParaRPr/>
          </a:p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Output guardrails</a:t>
            </a:r>
            <a:endParaRPr b="1">
              <a:solidFill>
                <a:srgbClr val="4DB6AB"/>
              </a:solidFill>
            </a:endParaRPr>
          </a:p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Policy engine central</a:t>
            </a:r>
            <a:endParaRPr b="1">
              <a:solidFill>
                <a:srgbClr val="4DB6AB"/>
              </a:solidFill>
            </a:endParaRPr>
          </a:p>
        </p:txBody>
      </p:sp>
      <p:sp>
        <p:nvSpPr>
          <p:cNvPr id="117" name="Google Shape;117;p23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Guardrails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4924" l="0" r="0" t="0"/>
          <a:stretch/>
        </p:blipFill>
        <p:spPr>
          <a:xfrm>
            <a:off x="4102825" y="619400"/>
            <a:ext cx="4508875" cy="371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73025" y="54725"/>
            <a:ext cx="7365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Niveis de Autonomia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38" y="1300234"/>
            <a:ext cx="6986129" cy="331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ReAct: Motivação</a:t>
            </a:r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505993" y="1300234"/>
            <a:ext cx="8105700" cy="17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Modelos Chain-of-Thought e Act-only apresentam limitações:</a:t>
            </a:r>
            <a:endParaRPr/>
          </a:p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Desconexão do mundo real</a:t>
            </a:r>
            <a:endParaRPr/>
          </a:p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Alucinação factual</a:t>
            </a:r>
            <a:endParaRPr/>
          </a:p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Baixa interpretabilidade e comportamento míope</a:t>
            </a:r>
            <a:endParaRPr/>
          </a:p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Humanos combinam raciocínio e ação para planejar, monitorar e lidar com exceções</a:t>
            </a:r>
            <a:endParaRPr/>
          </a:p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 busca imitar essa abordagem híbrida</a:t>
            </a:r>
            <a:endParaRPr/>
          </a:p>
          <a:p>
            <a:pPr indent="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ReAct: Como Funciona</a:t>
            </a:r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505993" y="1300234"/>
            <a:ext cx="81057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1. Raciocínio textual é usado para planejar o próximo passo</a:t>
            </a:r>
            <a:endParaRPr/>
          </a:p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2. Ação concreta (ex: chamada de API, busca) é executada</a:t>
            </a:r>
            <a:endParaRPr/>
          </a:p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3. Observação do resultado é incorporada no próximo ciclo</a:t>
            </a:r>
            <a:endParaRPr/>
          </a:p>
          <a:p>
            <a:pPr indent="-31750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→ Ciclo </a:t>
            </a:r>
            <a:r>
              <a:rPr lang="en"/>
              <a:t>iterativo</a:t>
            </a:r>
            <a:r>
              <a:rPr lang="en"/>
              <a:t> até atingir o objetivo</a:t>
            </a:r>
            <a:endParaRPr/>
          </a:p>
          <a:p>
            <a:pPr indent="0" lvl="0" marL="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56705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38" y="2445609"/>
            <a:ext cx="7684326" cy="207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73025" y="54736"/>
            <a:ext cx="6358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4625">
            <a:spAutoFit/>
          </a:bodyPr>
          <a:lstStyle/>
          <a:p>
            <a:pPr indent="0" lvl="0" marL="323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ReAct: Exemplo HotpotQA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8936"/>
            <a:ext cx="8839204" cy="32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